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9285f12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29285f12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9285f12fa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29285f12fa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9285f12fa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29285f12fa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9285f12fa_0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29285f12fa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9285f12fa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29285f12fa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9285f12fa_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29285f12fa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9285f12fa_0_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29285f12fa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9285f12fa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29285f12fa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9285f12fa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29285f12fa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9285f12fa_0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29285f12fa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5227906a48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5227906a4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29285f12fa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229285f12fa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29285f12fa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229285f12fa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9285f12fa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29285f12fa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9285f12fa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29285f12fa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9285f12fa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29285f12fa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9285f12fa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29285f12fa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9285f12fa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29285f12fa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9285f12fa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29285f12fa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jpg"/><Relationship Id="rId5"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gif"/><Relationship Id="rId4" Type="http://schemas.openxmlformats.org/officeDocument/2006/relationships/image" Target="../media/image4.gif"/><Relationship Id="rId5" Type="http://schemas.openxmlformats.org/officeDocument/2006/relationships/image" Target="../media/image15.gif"/><Relationship Id="rId6" Type="http://schemas.openxmlformats.org/officeDocument/2006/relationships/image" Target="../media/image13.gif"/><Relationship Id="rId7" Type="http://schemas.openxmlformats.org/officeDocument/2006/relationships/image" Target="../media/image7.gif"/><Relationship Id="rId8"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gif"/><Relationship Id="rId4" Type="http://schemas.openxmlformats.org/officeDocument/2006/relationships/image" Target="../media/image16.gif"/><Relationship Id="rId5" Type="http://schemas.openxmlformats.org/officeDocument/2006/relationships/image" Target="../media/image9.gif"/><Relationship Id="rId6" Type="http://schemas.openxmlformats.org/officeDocument/2006/relationships/image" Target="../media/image19.gif"/><Relationship Id="rId7" Type="http://schemas.openxmlformats.org/officeDocument/2006/relationships/image" Target="../media/image18.gif"/><Relationship Id="rId8"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89575" y="88950"/>
            <a:ext cx="8520600" cy="107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sz="3900">
                <a:solidFill>
                  <a:srgbClr val="FF9900"/>
                </a:solidFill>
                <a:latin typeface="Times New Roman"/>
                <a:ea typeface="Times New Roman"/>
                <a:cs typeface="Times New Roman"/>
                <a:sym typeface="Times New Roman"/>
              </a:rPr>
              <a:t>Augmentation</a:t>
            </a:r>
            <a:endParaRPr sz="3900">
              <a:solidFill>
                <a:srgbClr val="FF9900"/>
              </a:solidFill>
              <a:latin typeface="Times New Roman"/>
              <a:ea typeface="Times New Roman"/>
              <a:cs typeface="Times New Roman"/>
              <a:sym typeface="Times New Roman"/>
            </a:endParaRPr>
          </a:p>
        </p:txBody>
      </p:sp>
      <p:sp>
        <p:nvSpPr>
          <p:cNvPr id="55" name="Google Shape;55;p13"/>
          <p:cNvSpPr txBox="1"/>
          <p:nvPr>
            <p:ph idx="1" type="subTitle"/>
          </p:nvPr>
        </p:nvSpPr>
        <p:spPr>
          <a:xfrm>
            <a:off x="623400" y="4534250"/>
            <a:ext cx="85206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vi" sz="2600">
                <a:solidFill>
                  <a:schemeClr val="accent1"/>
                </a:solidFill>
                <a:latin typeface="Times New Roman"/>
                <a:ea typeface="Times New Roman"/>
                <a:cs typeface="Times New Roman"/>
                <a:sym typeface="Times New Roman"/>
              </a:rPr>
              <a:t>Hùng An</a:t>
            </a:r>
            <a:endParaRPr sz="2600">
              <a:solidFill>
                <a:schemeClr val="accent1"/>
              </a:solidFill>
              <a:latin typeface="Times New Roman"/>
              <a:ea typeface="Times New Roman"/>
              <a:cs typeface="Times New Roman"/>
              <a:sym typeface="Times New Roman"/>
            </a:endParaRPr>
          </a:p>
        </p:txBody>
      </p:sp>
      <p:sp>
        <p:nvSpPr>
          <p:cNvPr id="56" name="Google Shape;56;p13"/>
          <p:cNvSpPr/>
          <p:nvPr/>
        </p:nvSpPr>
        <p:spPr>
          <a:xfrm>
            <a:off x="78162" y="1166843"/>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7" name="Google Shape;57;p13"/>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58" name="Google Shape;58;p13"/>
          <p:cNvPicPr preferRelativeResize="0"/>
          <p:nvPr/>
        </p:nvPicPr>
        <p:blipFill>
          <a:blip r:embed="rId3">
            <a:alphaModFix/>
          </a:blip>
          <a:stretch>
            <a:fillRect/>
          </a:stretch>
        </p:blipFill>
        <p:spPr>
          <a:xfrm>
            <a:off x="1135350" y="1612343"/>
            <a:ext cx="6873294" cy="29219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Cut and Delete</a:t>
            </a:r>
            <a:endParaRPr b="1">
              <a:solidFill>
                <a:srgbClr val="EF8600"/>
              </a:solidFill>
              <a:latin typeface="Times New Roman"/>
              <a:ea typeface="Times New Roman"/>
              <a:cs typeface="Times New Roman"/>
              <a:sym typeface="Times New Roman"/>
            </a:endParaRPr>
          </a:p>
        </p:txBody>
      </p:sp>
      <p:sp>
        <p:nvSpPr>
          <p:cNvPr id="181" name="Google Shape;181;p22"/>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22"/>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83" name="Google Shape;183;p22"/>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4" name="Google Shape;184;p22"/>
          <p:cNvSpPr txBox="1"/>
          <p:nvPr/>
        </p:nvSpPr>
        <p:spPr>
          <a:xfrm>
            <a:off x="-61250" y="1501338"/>
            <a:ext cx="91440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70C0"/>
              </a:buClr>
              <a:buSzPts val="1800"/>
              <a:buChar char="-"/>
            </a:pPr>
            <a:r>
              <a:rPr lang="vi" sz="1800">
                <a:solidFill>
                  <a:srgbClr val="0070C0"/>
                </a:solidFill>
              </a:rPr>
              <a:t>Xóa ngẫu nhiên các vùng hình chữ nhật liền kề tương tự như cutout</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Thay vì cắt hoặc che đi 1 phần hình ảnh gốc, random erasing xóa hoặc che đi 1 phần hình ảnh gốc 1 cách ngẫu nhiên dựa trên xác suất đã cho</a:t>
            </a:r>
            <a:endParaRPr sz="1800">
              <a:solidFill>
                <a:srgbClr val="0070C0"/>
              </a:solidFill>
            </a:endParaRPr>
          </a:p>
        </p:txBody>
      </p:sp>
      <p:sp>
        <p:nvSpPr>
          <p:cNvPr id="185" name="Google Shape;185;p22"/>
          <p:cNvSpPr txBox="1"/>
          <p:nvPr/>
        </p:nvSpPr>
        <p:spPr>
          <a:xfrm>
            <a:off x="95125" y="1019700"/>
            <a:ext cx="430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0070C0"/>
                </a:solidFill>
              </a:rPr>
              <a:t>Random Erasing</a:t>
            </a:r>
            <a:endParaRPr sz="2400">
              <a:solidFill>
                <a:srgbClr val="0070C0"/>
              </a:solidFill>
            </a:endParaRPr>
          </a:p>
        </p:txBody>
      </p:sp>
      <p:pic>
        <p:nvPicPr>
          <p:cNvPr id="186" name="Google Shape;186;p22"/>
          <p:cNvPicPr preferRelativeResize="0"/>
          <p:nvPr/>
        </p:nvPicPr>
        <p:blipFill>
          <a:blip r:embed="rId3">
            <a:alphaModFix/>
          </a:blip>
          <a:stretch>
            <a:fillRect/>
          </a:stretch>
        </p:blipFill>
        <p:spPr>
          <a:xfrm>
            <a:off x="4951507" y="2600254"/>
            <a:ext cx="3009018" cy="2396376"/>
          </a:xfrm>
          <a:prstGeom prst="rect">
            <a:avLst/>
          </a:prstGeom>
          <a:noFill/>
          <a:ln>
            <a:noFill/>
          </a:ln>
        </p:spPr>
      </p:pic>
      <p:pic>
        <p:nvPicPr>
          <p:cNvPr id="187" name="Google Shape;187;p22"/>
          <p:cNvPicPr preferRelativeResize="0"/>
          <p:nvPr/>
        </p:nvPicPr>
        <p:blipFill>
          <a:blip r:embed="rId4">
            <a:alphaModFix/>
          </a:blip>
          <a:stretch>
            <a:fillRect/>
          </a:stretch>
        </p:blipFill>
        <p:spPr>
          <a:xfrm>
            <a:off x="1448325" y="3129481"/>
            <a:ext cx="1679969" cy="1337923"/>
          </a:xfrm>
          <a:prstGeom prst="rect">
            <a:avLst/>
          </a:prstGeom>
          <a:noFill/>
          <a:ln>
            <a:noFill/>
          </a:ln>
        </p:spPr>
      </p:pic>
      <p:sp>
        <p:nvSpPr>
          <p:cNvPr id="188" name="Google Shape;188;p22"/>
          <p:cNvSpPr txBox="1"/>
          <p:nvPr/>
        </p:nvSpPr>
        <p:spPr>
          <a:xfrm>
            <a:off x="1337875" y="4467400"/>
            <a:ext cx="181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400">
                <a:solidFill>
                  <a:srgbClr val="0070C0"/>
                </a:solidFill>
              </a:rPr>
              <a:t>Input</a:t>
            </a:r>
            <a:endParaRPr sz="2400">
              <a:solidFill>
                <a:srgbClr val="0070C0"/>
              </a:solidFill>
            </a:endParaRPr>
          </a:p>
        </p:txBody>
      </p:sp>
      <p:sp>
        <p:nvSpPr>
          <p:cNvPr id="189" name="Google Shape;189;p22"/>
          <p:cNvSpPr/>
          <p:nvPr/>
        </p:nvSpPr>
        <p:spPr>
          <a:xfrm>
            <a:off x="3353788" y="3536838"/>
            <a:ext cx="1372200" cy="5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Hide and seek</a:t>
            </a:r>
            <a:endParaRPr b="1">
              <a:solidFill>
                <a:srgbClr val="EF8600"/>
              </a:solidFill>
              <a:latin typeface="Times New Roman"/>
              <a:ea typeface="Times New Roman"/>
              <a:cs typeface="Times New Roman"/>
              <a:sym typeface="Times New Roman"/>
            </a:endParaRPr>
          </a:p>
        </p:txBody>
      </p:sp>
      <p:sp>
        <p:nvSpPr>
          <p:cNvPr id="195" name="Google Shape;195;p23"/>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23"/>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97" name="Google Shape;197;p23"/>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8" name="Google Shape;198;p23"/>
          <p:cNvSpPr txBox="1"/>
          <p:nvPr/>
        </p:nvSpPr>
        <p:spPr>
          <a:xfrm>
            <a:off x="-77300" y="1044488"/>
            <a:ext cx="91440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70C0"/>
              </a:buClr>
              <a:buSzPts val="1800"/>
              <a:buChar char="-"/>
            </a:pPr>
            <a:r>
              <a:rPr lang="vi" sz="1800">
                <a:solidFill>
                  <a:srgbClr val="0070C0"/>
                </a:solidFill>
              </a:rPr>
              <a:t>Chia hình ảnh thành một số lượng ô lưới cụ thể và bật hoặc tắt từng ô với xác suất được chỉ định </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Bằng cách này các vùng ảnh nhỏ ngẫu nhiên( có thể được liên kết hoặc không) bị xóa</a:t>
            </a:r>
            <a:endParaRPr sz="1800">
              <a:solidFill>
                <a:srgbClr val="0070C0"/>
              </a:solidFill>
            </a:endParaRPr>
          </a:p>
        </p:txBody>
      </p:sp>
      <p:pic>
        <p:nvPicPr>
          <p:cNvPr id="199" name="Google Shape;199;p23"/>
          <p:cNvPicPr preferRelativeResize="0"/>
          <p:nvPr/>
        </p:nvPicPr>
        <p:blipFill>
          <a:blip r:embed="rId3">
            <a:alphaModFix/>
          </a:blip>
          <a:stretch>
            <a:fillRect/>
          </a:stretch>
        </p:blipFill>
        <p:spPr>
          <a:xfrm>
            <a:off x="455451" y="2632800"/>
            <a:ext cx="3422025" cy="1937075"/>
          </a:xfrm>
          <a:prstGeom prst="rect">
            <a:avLst/>
          </a:prstGeom>
          <a:noFill/>
          <a:ln>
            <a:noFill/>
          </a:ln>
        </p:spPr>
      </p:pic>
      <p:pic>
        <p:nvPicPr>
          <p:cNvPr id="200" name="Google Shape;200;p23"/>
          <p:cNvPicPr preferRelativeResize="0"/>
          <p:nvPr/>
        </p:nvPicPr>
        <p:blipFill>
          <a:blip r:embed="rId4">
            <a:alphaModFix/>
          </a:blip>
          <a:stretch>
            <a:fillRect/>
          </a:stretch>
        </p:blipFill>
        <p:spPr>
          <a:xfrm>
            <a:off x="4514250" y="2462000"/>
            <a:ext cx="4087466" cy="2416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Grid Mask</a:t>
            </a:r>
            <a:endParaRPr b="1">
              <a:solidFill>
                <a:srgbClr val="EF8600"/>
              </a:solidFill>
              <a:latin typeface="Times New Roman"/>
              <a:ea typeface="Times New Roman"/>
              <a:cs typeface="Times New Roman"/>
              <a:sym typeface="Times New Roman"/>
            </a:endParaRPr>
          </a:p>
        </p:txBody>
      </p:sp>
      <p:sp>
        <p:nvSpPr>
          <p:cNvPr id="206" name="Google Shape;206;p24"/>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24"/>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08" name="Google Shape;208;p24"/>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9" name="Google Shape;209;p24"/>
          <p:cNvSpPr txBox="1"/>
          <p:nvPr/>
        </p:nvSpPr>
        <p:spPr>
          <a:xfrm>
            <a:off x="-77300" y="965888"/>
            <a:ext cx="91440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70C0"/>
              </a:buClr>
              <a:buSzPts val="1800"/>
              <a:buChar char="-"/>
            </a:pPr>
            <a:r>
              <a:rPr lang="vi" sz="1800">
                <a:solidFill>
                  <a:srgbClr val="0070C0"/>
                </a:solidFill>
              </a:rPr>
              <a:t>GridMask tạo nhiều vùng bôi đen trong các lưới cách đều nhau để duy trì sự cân bằng giữa việc xóa và lưu giữ thông tin quan trọng</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Số lượng mặt lưới và kích thước của chúng có thể điều chỉnh. Ngay cả với kích thước box lớn, nó vẫn giữ đủ lượng thông tin quan trọng để model học hỏi.</a:t>
            </a:r>
            <a:endParaRPr sz="1800">
              <a:solidFill>
                <a:srgbClr val="0070C0"/>
              </a:solidFill>
            </a:endParaRPr>
          </a:p>
          <a:p>
            <a:pPr indent="0" lvl="0" marL="0" rtl="0" algn="l">
              <a:lnSpc>
                <a:spcPct val="115000"/>
              </a:lnSpc>
              <a:spcBef>
                <a:spcPts val="0"/>
              </a:spcBef>
              <a:spcAft>
                <a:spcPts val="0"/>
              </a:spcAft>
              <a:buNone/>
            </a:pPr>
            <a:r>
              <a:t/>
            </a:r>
            <a:endParaRPr sz="1800">
              <a:solidFill>
                <a:srgbClr val="0070C0"/>
              </a:solidFill>
            </a:endParaRPr>
          </a:p>
        </p:txBody>
      </p:sp>
      <p:pic>
        <p:nvPicPr>
          <p:cNvPr id="210" name="Google Shape;210;p24"/>
          <p:cNvPicPr preferRelativeResize="0"/>
          <p:nvPr/>
        </p:nvPicPr>
        <p:blipFill>
          <a:blip r:embed="rId3">
            <a:alphaModFix/>
          </a:blip>
          <a:stretch>
            <a:fillRect/>
          </a:stretch>
        </p:blipFill>
        <p:spPr>
          <a:xfrm>
            <a:off x="2539100" y="2391950"/>
            <a:ext cx="4067501" cy="275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Cut and Mix</a:t>
            </a:r>
            <a:endParaRPr b="1">
              <a:solidFill>
                <a:srgbClr val="EF8600"/>
              </a:solidFill>
              <a:latin typeface="Times New Roman"/>
              <a:ea typeface="Times New Roman"/>
              <a:cs typeface="Times New Roman"/>
              <a:sym typeface="Times New Roman"/>
            </a:endParaRPr>
          </a:p>
        </p:txBody>
      </p:sp>
      <p:sp>
        <p:nvSpPr>
          <p:cNvPr id="216" name="Google Shape;216;p25"/>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25"/>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18" name="Google Shape;218;p25"/>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9" name="Google Shape;219;p25"/>
          <p:cNvSpPr txBox="1"/>
          <p:nvPr/>
        </p:nvSpPr>
        <p:spPr>
          <a:xfrm>
            <a:off x="850" y="1573800"/>
            <a:ext cx="46584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70C0"/>
              </a:buClr>
              <a:buSzPts val="1800"/>
              <a:buChar char="-"/>
            </a:pPr>
            <a:r>
              <a:rPr lang="vi" sz="1800">
                <a:solidFill>
                  <a:srgbClr val="0070C0"/>
                </a:solidFill>
              </a:rPr>
              <a:t>Hình ảnh được tăng cường bằng cách lấy mẫu các tọa độ patch x,y,h,w từ 1 phân phối uniform</a:t>
            </a:r>
            <a:endParaRPr sz="1800">
              <a:solidFill>
                <a:srgbClr val="0070C0"/>
              </a:solidFill>
            </a:endParaRPr>
          </a:p>
          <a:p>
            <a:pPr indent="0" lvl="0" marL="457200" rtl="0" algn="l">
              <a:lnSpc>
                <a:spcPct val="115000"/>
              </a:lnSpc>
              <a:spcBef>
                <a:spcPts val="0"/>
              </a:spcBef>
              <a:spcAft>
                <a:spcPts val="0"/>
              </a:spcAft>
              <a:buNone/>
            </a:pPr>
            <a:r>
              <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Patch đã chọn được thay thế tại vị trí tương ứng bằng 1 patch được chọn ngẫu nhiên từ mini-batch hiện tại trong quá trình training.</a:t>
            </a:r>
            <a:endParaRPr sz="1800">
              <a:solidFill>
                <a:srgbClr val="0070C0"/>
              </a:solidFill>
            </a:endParaRPr>
          </a:p>
        </p:txBody>
      </p:sp>
      <p:sp>
        <p:nvSpPr>
          <p:cNvPr id="220" name="Google Shape;220;p25"/>
          <p:cNvSpPr txBox="1"/>
          <p:nvPr/>
        </p:nvSpPr>
        <p:spPr>
          <a:xfrm>
            <a:off x="95125" y="1019700"/>
            <a:ext cx="430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0070C0"/>
                </a:solidFill>
              </a:rPr>
              <a:t>Cutmix</a:t>
            </a:r>
            <a:endParaRPr sz="2400">
              <a:solidFill>
                <a:srgbClr val="0070C0"/>
              </a:solidFill>
            </a:endParaRPr>
          </a:p>
        </p:txBody>
      </p:sp>
      <p:pic>
        <p:nvPicPr>
          <p:cNvPr id="221" name="Google Shape;221;p25"/>
          <p:cNvPicPr preferRelativeResize="0"/>
          <p:nvPr/>
        </p:nvPicPr>
        <p:blipFill>
          <a:blip r:embed="rId3">
            <a:alphaModFix/>
          </a:blip>
          <a:stretch>
            <a:fillRect/>
          </a:stretch>
        </p:blipFill>
        <p:spPr>
          <a:xfrm>
            <a:off x="4926048" y="1101152"/>
            <a:ext cx="3769275" cy="3769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Cut and Mix</a:t>
            </a:r>
            <a:endParaRPr b="1">
              <a:solidFill>
                <a:srgbClr val="EF8600"/>
              </a:solidFill>
              <a:latin typeface="Times New Roman"/>
              <a:ea typeface="Times New Roman"/>
              <a:cs typeface="Times New Roman"/>
              <a:sym typeface="Times New Roman"/>
            </a:endParaRPr>
          </a:p>
        </p:txBody>
      </p:sp>
      <p:sp>
        <p:nvSpPr>
          <p:cNvPr id="227" name="Google Shape;227;p26"/>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26"/>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29" name="Google Shape;229;p26"/>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0" name="Google Shape;230;p26"/>
          <p:cNvSpPr txBox="1"/>
          <p:nvPr/>
        </p:nvSpPr>
        <p:spPr>
          <a:xfrm>
            <a:off x="863" y="1397875"/>
            <a:ext cx="89877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70C0"/>
              </a:buClr>
              <a:buSzPts val="1800"/>
              <a:buChar char="-"/>
            </a:pPr>
            <a:r>
              <a:rPr lang="vi" sz="1800">
                <a:solidFill>
                  <a:srgbClr val="0070C0"/>
                </a:solidFill>
              </a:rPr>
              <a:t>Attentive Cutmix xây dựng trên Cutmix, thay vì dán ngẫu nhiên, nó xác định các patch chú ý và dán chúng vào vị trí chính xác trong hình ảnh khác.</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Hình ảnh được chia thành một lưới các patch, trong đó 6 phản hồi được kích hoạt cao nhất được gán vào ảnh training. Các cặp hình ảnh này được chọn ngẫu nhiên trong mỗi lần lặp lại training</a:t>
            </a:r>
            <a:endParaRPr sz="1800">
              <a:solidFill>
                <a:srgbClr val="0070C0"/>
              </a:solidFill>
            </a:endParaRPr>
          </a:p>
        </p:txBody>
      </p:sp>
      <p:sp>
        <p:nvSpPr>
          <p:cNvPr id="231" name="Google Shape;231;p26"/>
          <p:cNvSpPr txBox="1"/>
          <p:nvPr/>
        </p:nvSpPr>
        <p:spPr>
          <a:xfrm>
            <a:off x="79000" y="938213"/>
            <a:ext cx="430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0070C0"/>
                </a:solidFill>
              </a:rPr>
              <a:t>Attentive </a:t>
            </a:r>
            <a:r>
              <a:rPr lang="vi" sz="2400">
                <a:solidFill>
                  <a:srgbClr val="0070C0"/>
                </a:solidFill>
              </a:rPr>
              <a:t>Cutmix</a:t>
            </a:r>
            <a:endParaRPr sz="2400">
              <a:solidFill>
                <a:srgbClr val="0070C0"/>
              </a:solidFill>
            </a:endParaRPr>
          </a:p>
        </p:txBody>
      </p:sp>
      <p:pic>
        <p:nvPicPr>
          <p:cNvPr id="232" name="Google Shape;232;p26"/>
          <p:cNvPicPr preferRelativeResize="0"/>
          <p:nvPr/>
        </p:nvPicPr>
        <p:blipFill rotWithShape="1">
          <a:blip r:embed="rId3">
            <a:alphaModFix/>
          </a:blip>
          <a:srcRect b="14828" l="0" r="0" t="0"/>
          <a:stretch/>
        </p:blipFill>
        <p:spPr>
          <a:xfrm>
            <a:off x="2346800" y="3043674"/>
            <a:ext cx="5206525" cy="209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Cut and Mix</a:t>
            </a:r>
            <a:endParaRPr b="1">
              <a:solidFill>
                <a:srgbClr val="EF8600"/>
              </a:solidFill>
              <a:latin typeface="Times New Roman"/>
              <a:ea typeface="Times New Roman"/>
              <a:cs typeface="Times New Roman"/>
              <a:sym typeface="Times New Roman"/>
            </a:endParaRPr>
          </a:p>
        </p:txBody>
      </p:sp>
      <p:sp>
        <p:nvSpPr>
          <p:cNvPr id="238" name="Google Shape;238;p27"/>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27"/>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40" name="Google Shape;240;p27"/>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1" name="Google Shape;241;p27"/>
          <p:cNvSpPr txBox="1"/>
          <p:nvPr/>
        </p:nvSpPr>
        <p:spPr>
          <a:xfrm>
            <a:off x="863" y="1397875"/>
            <a:ext cx="89877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70C0"/>
              </a:buClr>
              <a:buSzPts val="1800"/>
              <a:buChar char="-"/>
            </a:pPr>
            <a:r>
              <a:rPr lang="vi" sz="1800">
                <a:solidFill>
                  <a:srgbClr val="0070C0"/>
                </a:solidFill>
              </a:rPr>
              <a:t>Attentive Cutmix xây dựng trên Cutmix, thay vì dán ngẫu nhiên, nó xác định các patch chú ý và dán chúng vào vị trí chính xác trong hình ảnh khác.</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Hình ảnh được chia thành một lưới các patch, trong đó 6 phản hồi được kích hoạt cao nhất được gán vào ảnh training. Các cặp hình ảnh này được chọn ngẫu nhiên trong mỗi lần lặp lại training</a:t>
            </a:r>
            <a:endParaRPr sz="1800">
              <a:solidFill>
                <a:srgbClr val="0070C0"/>
              </a:solidFill>
            </a:endParaRPr>
          </a:p>
        </p:txBody>
      </p:sp>
      <p:sp>
        <p:nvSpPr>
          <p:cNvPr id="242" name="Google Shape;242;p27"/>
          <p:cNvSpPr txBox="1"/>
          <p:nvPr/>
        </p:nvSpPr>
        <p:spPr>
          <a:xfrm>
            <a:off x="79000" y="938213"/>
            <a:ext cx="430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0070C0"/>
                </a:solidFill>
              </a:rPr>
              <a:t>Attentive Cutmix</a:t>
            </a:r>
            <a:endParaRPr sz="2400">
              <a:solidFill>
                <a:srgbClr val="0070C0"/>
              </a:solidFill>
            </a:endParaRPr>
          </a:p>
        </p:txBody>
      </p:sp>
      <p:pic>
        <p:nvPicPr>
          <p:cNvPr id="243" name="Google Shape;243;p27"/>
          <p:cNvPicPr preferRelativeResize="0"/>
          <p:nvPr/>
        </p:nvPicPr>
        <p:blipFill rotWithShape="1">
          <a:blip r:embed="rId3">
            <a:alphaModFix/>
          </a:blip>
          <a:srcRect b="14828" l="0" r="0" t="0"/>
          <a:stretch/>
        </p:blipFill>
        <p:spPr>
          <a:xfrm>
            <a:off x="2346800" y="3043674"/>
            <a:ext cx="5206525" cy="2099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Cut and Mix</a:t>
            </a:r>
            <a:endParaRPr b="1">
              <a:solidFill>
                <a:srgbClr val="EF8600"/>
              </a:solidFill>
              <a:latin typeface="Times New Roman"/>
              <a:ea typeface="Times New Roman"/>
              <a:cs typeface="Times New Roman"/>
              <a:sym typeface="Times New Roman"/>
            </a:endParaRPr>
          </a:p>
        </p:txBody>
      </p:sp>
      <p:sp>
        <p:nvSpPr>
          <p:cNvPr id="249" name="Google Shape;249;p28"/>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28"/>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51" name="Google Shape;251;p28"/>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2" name="Google Shape;252;p28"/>
          <p:cNvSpPr txBox="1"/>
          <p:nvPr/>
        </p:nvSpPr>
        <p:spPr>
          <a:xfrm>
            <a:off x="79000" y="938213"/>
            <a:ext cx="430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0070C0"/>
                </a:solidFill>
              </a:rPr>
              <a:t>RICAP</a:t>
            </a:r>
            <a:endParaRPr sz="2400">
              <a:solidFill>
                <a:srgbClr val="0070C0"/>
              </a:solidFill>
            </a:endParaRPr>
          </a:p>
        </p:txBody>
      </p:sp>
      <p:sp>
        <p:nvSpPr>
          <p:cNvPr id="253" name="Google Shape;253;p28"/>
          <p:cNvSpPr txBox="1"/>
          <p:nvPr/>
        </p:nvSpPr>
        <p:spPr>
          <a:xfrm>
            <a:off x="136600" y="1556500"/>
            <a:ext cx="89301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70C0"/>
              </a:buClr>
              <a:buSzPts val="1800"/>
              <a:buChar char="-"/>
            </a:pPr>
            <a:r>
              <a:rPr lang="vi" sz="1800">
                <a:solidFill>
                  <a:srgbClr val="0070C0"/>
                </a:solidFill>
              </a:rPr>
              <a:t>Thực hiện tăng dữ liệu bằng cách cắt 4 vùng ngẫu nhiên từ 4 hình ảnh được lấy mẫu và kết hợp chúng lại thành 1 hình ảnh mới.</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Hình ảnh được tạo có nhãn hỗn hợp tỉ lệ với vùng được dán</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Diện tích của các vùng bị cắt trong ảnh output được xác định thông qua phân phối đều</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3 phương pháp cho các điểm biên phổ biến : anywhere-RICAP (gốc ở bất kỳ), center-RICAP (gốc ở giữa ảnh), and corner-RICAP (gốc chỉ ở trong góc)</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Corner-RICAP thể hiện hiệu suất tốt nhất do vùng lớn hơn hình ảnh được hiển thị cho mạng để học.</a:t>
            </a:r>
            <a:endParaRPr sz="1800">
              <a:solidFill>
                <a:srgbClr val="0070C0"/>
              </a:solidFill>
            </a:endParaRPr>
          </a:p>
          <a:p>
            <a:pPr indent="0" lvl="0" marL="0" rtl="0" algn="l">
              <a:spcBef>
                <a:spcPts val="0"/>
              </a:spcBef>
              <a:spcAft>
                <a:spcPts val="0"/>
              </a:spcAft>
              <a:buNone/>
            </a:pPr>
            <a:r>
              <a:t/>
            </a:r>
            <a:endParaRPr sz="1800">
              <a:solidFill>
                <a:srgbClr val="0070C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Cut and Mix</a:t>
            </a:r>
            <a:endParaRPr b="1">
              <a:solidFill>
                <a:srgbClr val="EF8600"/>
              </a:solidFill>
              <a:latin typeface="Times New Roman"/>
              <a:ea typeface="Times New Roman"/>
              <a:cs typeface="Times New Roman"/>
              <a:sym typeface="Times New Roman"/>
            </a:endParaRPr>
          </a:p>
        </p:txBody>
      </p:sp>
      <p:sp>
        <p:nvSpPr>
          <p:cNvPr id="259" name="Google Shape;259;p29"/>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29"/>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61" name="Google Shape;261;p29"/>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2" name="Google Shape;262;p29"/>
          <p:cNvSpPr txBox="1"/>
          <p:nvPr/>
        </p:nvSpPr>
        <p:spPr>
          <a:xfrm>
            <a:off x="79000" y="938213"/>
            <a:ext cx="430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0070C0"/>
                </a:solidFill>
              </a:rPr>
              <a:t>RICAP</a:t>
            </a:r>
            <a:endParaRPr sz="2400">
              <a:solidFill>
                <a:srgbClr val="0070C0"/>
              </a:solidFill>
            </a:endParaRPr>
          </a:p>
        </p:txBody>
      </p:sp>
      <p:pic>
        <p:nvPicPr>
          <p:cNvPr id="263" name="Google Shape;263;p29"/>
          <p:cNvPicPr preferRelativeResize="0"/>
          <p:nvPr/>
        </p:nvPicPr>
        <p:blipFill>
          <a:blip r:embed="rId3">
            <a:alphaModFix/>
          </a:blip>
          <a:stretch>
            <a:fillRect/>
          </a:stretch>
        </p:blipFill>
        <p:spPr>
          <a:xfrm>
            <a:off x="225025" y="1562500"/>
            <a:ext cx="4242524" cy="3196724"/>
          </a:xfrm>
          <a:prstGeom prst="rect">
            <a:avLst/>
          </a:prstGeom>
          <a:noFill/>
          <a:ln>
            <a:noFill/>
          </a:ln>
        </p:spPr>
      </p:pic>
      <p:pic>
        <p:nvPicPr>
          <p:cNvPr id="264" name="Google Shape;264;p29"/>
          <p:cNvPicPr preferRelativeResize="0"/>
          <p:nvPr/>
        </p:nvPicPr>
        <p:blipFill>
          <a:blip r:embed="rId4">
            <a:alphaModFix/>
          </a:blip>
          <a:stretch>
            <a:fillRect/>
          </a:stretch>
        </p:blipFill>
        <p:spPr>
          <a:xfrm>
            <a:off x="4512925" y="2840025"/>
            <a:ext cx="4406050" cy="161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Cut and Mix</a:t>
            </a:r>
            <a:endParaRPr b="1">
              <a:solidFill>
                <a:srgbClr val="EF8600"/>
              </a:solidFill>
              <a:latin typeface="Times New Roman"/>
              <a:ea typeface="Times New Roman"/>
              <a:cs typeface="Times New Roman"/>
              <a:sym typeface="Times New Roman"/>
            </a:endParaRPr>
          </a:p>
        </p:txBody>
      </p:sp>
      <p:sp>
        <p:nvSpPr>
          <p:cNvPr id="270" name="Google Shape;270;p30"/>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30"/>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72" name="Google Shape;272;p30"/>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3" name="Google Shape;273;p30"/>
          <p:cNvSpPr txBox="1"/>
          <p:nvPr/>
        </p:nvSpPr>
        <p:spPr>
          <a:xfrm>
            <a:off x="79000" y="938213"/>
            <a:ext cx="430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0070C0"/>
                </a:solidFill>
              </a:rPr>
              <a:t>Saliency Mix </a:t>
            </a:r>
            <a:endParaRPr sz="2400">
              <a:solidFill>
                <a:srgbClr val="0070C0"/>
              </a:solidFill>
            </a:endParaRPr>
          </a:p>
        </p:txBody>
      </p:sp>
      <p:sp>
        <p:nvSpPr>
          <p:cNvPr id="274" name="Google Shape;274;p30"/>
          <p:cNvSpPr txBox="1"/>
          <p:nvPr/>
        </p:nvSpPr>
        <p:spPr>
          <a:xfrm>
            <a:off x="44350" y="1047050"/>
            <a:ext cx="8987700" cy="17937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70C0"/>
              </a:buClr>
              <a:buSzPts val="1800"/>
              <a:buChar char="-"/>
            </a:pPr>
            <a:r>
              <a:rPr lang="vi" sz="1800">
                <a:solidFill>
                  <a:srgbClr val="0070C0"/>
                </a:solidFill>
              </a:rPr>
              <a:t>T</a:t>
            </a:r>
            <a:r>
              <a:rPr lang="vi" sz="1800">
                <a:solidFill>
                  <a:srgbClr val="0070C0"/>
                </a:solidFill>
              </a:rPr>
              <a:t>rích xuất vùng nổi bật và dán chúng vào vị trí tương ứng trong ảnh mục tiêu</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Vùng nổi bật được trích xuất xung quanh vị trí pixel có cường độ cao nhất trong saliency map.</a:t>
            </a:r>
            <a:endParaRPr sz="1800">
              <a:solidFill>
                <a:srgbClr val="0070C0"/>
              </a:solidFill>
            </a:endParaRPr>
          </a:p>
        </p:txBody>
      </p:sp>
      <p:pic>
        <p:nvPicPr>
          <p:cNvPr id="275" name="Google Shape;275;p30"/>
          <p:cNvPicPr preferRelativeResize="0"/>
          <p:nvPr/>
        </p:nvPicPr>
        <p:blipFill>
          <a:blip r:embed="rId3">
            <a:alphaModFix/>
          </a:blip>
          <a:stretch>
            <a:fillRect/>
          </a:stretch>
        </p:blipFill>
        <p:spPr>
          <a:xfrm>
            <a:off x="152400" y="2658000"/>
            <a:ext cx="8839202" cy="19442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a:t>
            </a:r>
            <a:r>
              <a:rPr b="1" lang="vi">
                <a:solidFill>
                  <a:srgbClr val="EF8600"/>
                </a:solidFill>
                <a:latin typeface="Times New Roman"/>
                <a:ea typeface="Times New Roman"/>
                <a:cs typeface="Times New Roman"/>
                <a:sym typeface="Times New Roman"/>
              </a:rPr>
              <a:t>Mix</a:t>
            </a:r>
            <a:r>
              <a:rPr b="1" lang="vi">
                <a:solidFill>
                  <a:srgbClr val="EF8600"/>
                </a:solidFill>
                <a:latin typeface="Times New Roman"/>
                <a:ea typeface="Times New Roman"/>
                <a:cs typeface="Times New Roman"/>
                <a:sym typeface="Times New Roman"/>
              </a:rPr>
              <a:t> and </a:t>
            </a:r>
            <a:r>
              <a:rPr b="1" lang="vi">
                <a:solidFill>
                  <a:srgbClr val="EF8600"/>
                </a:solidFill>
                <a:latin typeface="Times New Roman"/>
                <a:ea typeface="Times New Roman"/>
                <a:cs typeface="Times New Roman"/>
                <a:sym typeface="Times New Roman"/>
              </a:rPr>
              <a:t>up</a:t>
            </a:r>
            <a:endParaRPr b="1">
              <a:solidFill>
                <a:srgbClr val="EF8600"/>
              </a:solidFill>
              <a:latin typeface="Times New Roman"/>
              <a:ea typeface="Times New Roman"/>
              <a:cs typeface="Times New Roman"/>
              <a:sym typeface="Times New Roman"/>
            </a:endParaRPr>
          </a:p>
        </p:txBody>
      </p:sp>
      <p:sp>
        <p:nvSpPr>
          <p:cNvPr id="281" name="Google Shape;281;p31"/>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p31"/>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83" name="Google Shape;283;p31"/>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4" name="Google Shape;284;p31"/>
          <p:cNvSpPr txBox="1"/>
          <p:nvPr/>
        </p:nvSpPr>
        <p:spPr>
          <a:xfrm>
            <a:off x="79000" y="938213"/>
            <a:ext cx="430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0070C0"/>
                </a:solidFill>
              </a:rPr>
              <a:t>MixUp</a:t>
            </a:r>
            <a:endParaRPr sz="2400">
              <a:solidFill>
                <a:srgbClr val="0070C0"/>
              </a:solidFill>
            </a:endParaRPr>
          </a:p>
        </p:txBody>
      </p:sp>
      <p:sp>
        <p:nvSpPr>
          <p:cNvPr id="285" name="Google Shape;285;p31"/>
          <p:cNvSpPr txBox="1"/>
          <p:nvPr/>
        </p:nvSpPr>
        <p:spPr>
          <a:xfrm>
            <a:off x="44350" y="1431700"/>
            <a:ext cx="8987700" cy="1409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70C0"/>
              </a:buClr>
              <a:buSzPts val="1800"/>
              <a:buChar char="-"/>
            </a:pPr>
            <a:r>
              <a:rPr lang="vi" sz="1800">
                <a:solidFill>
                  <a:srgbClr val="0070C0"/>
                </a:solidFill>
              </a:rPr>
              <a:t>MixUp tạo ra các hình ảnh mới bằng cách mixing các giá trị pixel của hai ảnh được chọn ngẫu nhiên </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Hệ số mixing quyết định tỷ lệ cường độ pixel trong quá trình mixing (λ ∈ [0-1])</a:t>
            </a:r>
            <a:endParaRPr sz="1800">
              <a:solidFill>
                <a:srgbClr val="0070C0"/>
              </a:solidFill>
            </a:endParaRPr>
          </a:p>
          <a:p>
            <a:pPr indent="-342900" lvl="0" marL="457200" rtl="0" algn="l">
              <a:lnSpc>
                <a:spcPct val="115000"/>
              </a:lnSpc>
              <a:spcBef>
                <a:spcPts val="0"/>
              </a:spcBef>
              <a:spcAft>
                <a:spcPts val="0"/>
              </a:spcAft>
              <a:buClr>
                <a:srgbClr val="0070C0"/>
              </a:buClr>
              <a:buSzPts val="1800"/>
              <a:buChar char="-"/>
            </a:pPr>
            <a:r>
              <a:rPr lang="vi" sz="1800">
                <a:solidFill>
                  <a:srgbClr val="0070C0"/>
                </a:solidFill>
              </a:rPr>
              <a:t>Các giá trị cho λ được rút ra từ bản phân phối beta.</a:t>
            </a:r>
            <a:endParaRPr sz="1800">
              <a:solidFill>
                <a:srgbClr val="0070C0"/>
              </a:solidFill>
            </a:endParaRPr>
          </a:p>
        </p:txBody>
      </p:sp>
      <p:pic>
        <p:nvPicPr>
          <p:cNvPr id="286" name="Google Shape;286;p31"/>
          <p:cNvPicPr preferRelativeResize="0"/>
          <p:nvPr/>
        </p:nvPicPr>
        <p:blipFill>
          <a:blip r:embed="rId3">
            <a:alphaModFix/>
          </a:blip>
          <a:stretch>
            <a:fillRect/>
          </a:stretch>
        </p:blipFill>
        <p:spPr>
          <a:xfrm>
            <a:off x="795813" y="2840800"/>
            <a:ext cx="7554075" cy="224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Flip</a:t>
            </a:r>
            <a:endParaRPr b="1">
              <a:solidFill>
                <a:srgbClr val="EF8600"/>
              </a:solidFill>
              <a:latin typeface="Times New Roman"/>
              <a:ea typeface="Times New Roman"/>
              <a:cs typeface="Times New Roman"/>
              <a:sym typeface="Times New Roman"/>
            </a:endParaRPr>
          </a:p>
        </p:txBody>
      </p:sp>
      <p:sp>
        <p:nvSpPr>
          <p:cNvPr id="64" name="Google Shape;64;p14"/>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14"/>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66" name="Google Shape;66;p14"/>
          <p:cNvPicPr preferRelativeResize="0"/>
          <p:nvPr/>
        </p:nvPicPr>
        <p:blipFill>
          <a:blip r:embed="rId3">
            <a:alphaModFix/>
          </a:blip>
          <a:stretch>
            <a:fillRect/>
          </a:stretch>
        </p:blipFill>
        <p:spPr>
          <a:xfrm>
            <a:off x="424088" y="2846594"/>
            <a:ext cx="1747776" cy="1557651"/>
          </a:xfrm>
          <a:prstGeom prst="rect">
            <a:avLst/>
          </a:prstGeom>
          <a:noFill/>
          <a:ln>
            <a:noFill/>
          </a:ln>
        </p:spPr>
      </p:pic>
      <p:pic>
        <p:nvPicPr>
          <p:cNvPr id="67" name="Google Shape;67;p14"/>
          <p:cNvPicPr preferRelativeResize="0"/>
          <p:nvPr/>
        </p:nvPicPr>
        <p:blipFill>
          <a:blip r:embed="rId4">
            <a:alphaModFix/>
          </a:blip>
          <a:stretch>
            <a:fillRect/>
          </a:stretch>
        </p:blipFill>
        <p:spPr>
          <a:xfrm>
            <a:off x="6960350" y="2846600"/>
            <a:ext cx="1747776" cy="1557651"/>
          </a:xfrm>
          <a:prstGeom prst="rect">
            <a:avLst/>
          </a:prstGeom>
          <a:noFill/>
          <a:ln>
            <a:noFill/>
          </a:ln>
        </p:spPr>
      </p:pic>
      <p:pic>
        <p:nvPicPr>
          <p:cNvPr id="68" name="Google Shape;68;p14"/>
          <p:cNvPicPr preferRelativeResize="0"/>
          <p:nvPr/>
        </p:nvPicPr>
        <p:blipFill>
          <a:blip r:embed="rId5">
            <a:alphaModFix/>
          </a:blip>
          <a:stretch>
            <a:fillRect/>
          </a:stretch>
        </p:blipFill>
        <p:spPr>
          <a:xfrm>
            <a:off x="3754312" y="2846600"/>
            <a:ext cx="1747776" cy="1557651"/>
          </a:xfrm>
          <a:prstGeom prst="rect">
            <a:avLst/>
          </a:prstGeom>
          <a:noFill/>
          <a:ln>
            <a:noFill/>
          </a:ln>
        </p:spPr>
      </p:pic>
      <p:sp>
        <p:nvSpPr>
          <p:cNvPr id="69" name="Google Shape;69;p14"/>
          <p:cNvSpPr txBox="1"/>
          <p:nvPr/>
        </p:nvSpPr>
        <p:spPr>
          <a:xfrm>
            <a:off x="232813" y="2251100"/>
            <a:ext cx="181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400">
                <a:solidFill>
                  <a:srgbClr val="0070C0"/>
                </a:solidFill>
              </a:rPr>
              <a:t>Input</a:t>
            </a:r>
            <a:endParaRPr sz="2400">
              <a:solidFill>
                <a:srgbClr val="0070C0"/>
              </a:solidFill>
            </a:endParaRPr>
          </a:p>
        </p:txBody>
      </p:sp>
      <p:sp>
        <p:nvSpPr>
          <p:cNvPr id="70" name="Google Shape;70;p14"/>
          <p:cNvSpPr txBox="1"/>
          <p:nvPr/>
        </p:nvSpPr>
        <p:spPr>
          <a:xfrm>
            <a:off x="3461578" y="2251100"/>
            <a:ext cx="221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400">
                <a:solidFill>
                  <a:srgbClr val="0070C0"/>
                </a:solidFill>
              </a:rPr>
              <a:t>Horizontal Flip </a:t>
            </a:r>
            <a:endParaRPr sz="2400">
              <a:solidFill>
                <a:srgbClr val="0070C0"/>
              </a:solidFill>
            </a:endParaRPr>
          </a:p>
        </p:txBody>
      </p:sp>
      <p:sp>
        <p:nvSpPr>
          <p:cNvPr id="71" name="Google Shape;71;p14"/>
          <p:cNvSpPr txBox="1"/>
          <p:nvPr/>
        </p:nvSpPr>
        <p:spPr>
          <a:xfrm>
            <a:off x="6728878" y="2251100"/>
            <a:ext cx="221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400">
                <a:solidFill>
                  <a:srgbClr val="0070C0"/>
                </a:solidFill>
              </a:rPr>
              <a:t>Vertical </a:t>
            </a:r>
            <a:r>
              <a:rPr lang="vi" sz="2400">
                <a:solidFill>
                  <a:srgbClr val="0070C0"/>
                </a:solidFill>
              </a:rPr>
              <a:t>Flip </a:t>
            </a:r>
            <a:endParaRPr sz="2400">
              <a:solidFill>
                <a:srgbClr val="0070C0"/>
              </a:solidFill>
            </a:endParaRPr>
          </a:p>
        </p:txBody>
      </p:sp>
      <p:sp>
        <p:nvSpPr>
          <p:cNvPr id="72" name="Google Shape;72;p14"/>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 name="Google Shape;73;p14"/>
          <p:cNvSpPr txBox="1"/>
          <p:nvPr/>
        </p:nvSpPr>
        <p:spPr>
          <a:xfrm>
            <a:off x="105550" y="1101150"/>
            <a:ext cx="89613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vi" sz="1800">
                <a:solidFill>
                  <a:srgbClr val="0070C0"/>
                </a:solidFill>
              </a:rPr>
              <a:t>Là quá trình xoay ảnh một góc quanh trục tâm để tạo ra một phiên bản mới có hướng khác so với ảnh gốc</a:t>
            </a:r>
            <a:endParaRPr sz="1800">
              <a:solidFill>
                <a:srgbClr val="0070C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2177775" y="158800"/>
            <a:ext cx="6761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Scaling</a:t>
            </a:r>
            <a:endParaRPr b="1">
              <a:solidFill>
                <a:srgbClr val="EF8600"/>
              </a:solidFill>
              <a:latin typeface="Times New Roman"/>
              <a:ea typeface="Times New Roman"/>
              <a:cs typeface="Times New Roman"/>
              <a:sym typeface="Times New Roman"/>
            </a:endParaRPr>
          </a:p>
        </p:txBody>
      </p:sp>
      <p:sp>
        <p:nvSpPr>
          <p:cNvPr id="79" name="Google Shape;79;p15"/>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 name="Google Shape;80;p15"/>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81" name="Google Shape;81;p15"/>
          <p:cNvSpPr txBox="1"/>
          <p:nvPr/>
        </p:nvSpPr>
        <p:spPr>
          <a:xfrm>
            <a:off x="1081788" y="4062175"/>
            <a:ext cx="181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400">
                <a:solidFill>
                  <a:srgbClr val="0070C0"/>
                </a:solidFill>
              </a:rPr>
              <a:t>Input</a:t>
            </a:r>
            <a:endParaRPr sz="2400">
              <a:solidFill>
                <a:srgbClr val="0070C0"/>
              </a:solidFill>
            </a:endParaRPr>
          </a:p>
        </p:txBody>
      </p:sp>
      <p:sp>
        <p:nvSpPr>
          <p:cNvPr id="82" name="Google Shape;82;p15"/>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 name="Google Shape;83;p15"/>
          <p:cNvSpPr txBox="1"/>
          <p:nvPr/>
        </p:nvSpPr>
        <p:spPr>
          <a:xfrm>
            <a:off x="0" y="1045213"/>
            <a:ext cx="91440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vi" sz="1800">
                <a:solidFill>
                  <a:srgbClr val="0070C0"/>
                </a:solidFill>
              </a:rPr>
              <a:t>Là kỹ thuật liên quan đến việc thay đổi kích thước của hình ảnh</a:t>
            </a:r>
            <a:endParaRPr sz="1800">
              <a:solidFill>
                <a:srgbClr val="0070C0"/>
              </a:solidFill>
            </a:endParaRPr>
          </a:p>
          <a:p>
            <a:pPr indent="0" lvl="0" marL="0" rtl="0" algn="ctr">
              <a:lnSpc>
                <a:spcPct val="115000"/>
              </a:lnSpc>
              <a:spcBef>
                <a:spcPts val="0"/>
              </a:spcBef>
              <a:spcAft>
                <a:spcPts val="0"/>
              </a:spcAft>
              <a:buNone/>
            </a:pPr>
            <a:r>
              <a:rPr lang="vi" sz="1800">
                <a:solidFill>
                  <a:srgbClr val="0070C0"/>
                </a:solidFill>
              </a:rPr>
              <a:t> thành các tỷ lệ khác nhau</a:t>
            </a:r>
            <a:endParaRPr sz="1800">
              <a:solidFill>
                <a:srgbClr val="0070C0"/>
              </a:solidFill>
            </a:endParaRPr>
          </a:p>
          <a:p>
            <a:pPr indent="0" lvl="0" marL="0" rtl="0" algn="ctr">
              <a:lnSpc>
                <a:spcPct val="115000"/>
              </a:lnSpc>
              <a:spcBef>
                <a:spcPts val="0"/>
              </a:spcBef>
              <a:spcAft>
                <a:spcPts val="0"/>
              </a:spcAft>
              <a:buNone/>
            </a:pPr>
            <a:r>
              <a:t/>
            </a:r>
            <a:endParaRPr sz="1800">
              <a:solidFill>
                <a:srgbClr val="0070C0"/>
              </a:solidFill>
            </a:endParaRPr>
          </a:p>
        </p:txBody>
      </p:sp>
      <p:pic>
        <p:nvPicPr>
          <p:cNvPr id="84" name="Google Shape;84;p15"/>
          <p:cNvPicPr preferRelativeResize="0"/>
          <p:nvPr/>
        </p:nvPicPr>
        <p:blipFill>
          <a:blip r:embed="rId3">
            <a:alphaModFix/>
          </a:blip>
          <a:stretch>
            <a:fillRect/>
          </a:stretch>
        </p:blipFill>
        <p:spPr>
          <a:xfrm>
            <a:off x="967300" y="2470438"/>
            <a:ext cx="2048800" cy="1513788"/>
          </a:xfrm>
          <a:prstGeom prst="rect">
            <a:avLst/>
          </a:prstGeom>
          <a:noFill/>
          <a:ln>
            <a:noFill/>
          </a:ln>
        </p:spPr>
      </p:pic>
      <p:pic>
        <p:nvPicPr>
          <p:cNvPr id="85" name="Google Shape;85;p15"/>
          <p:cNvPicPr preferRelativeResize="0"/>
          <p:nvPr/>
        </p:nvPicPr>
        <p:blipFill>
          <a:blip r:embed="rId4">
            <a:alphaModFix/>
          </a:blip>
          <a:stretch>
            <a:fillRect/>
          </a:stretch>
        </p:blipFill>
        <p:spPr>
          <a:xfrm>
            <a:off x="4826732" y="1954912"/>
            <a:ext cx="3444269" cy="2544851"/>
          </a:xfrm>
          <a:prstGeom prst="rect">
            <a:avLst/>
          </a:prstGeom>
          <a:noFill/>
          <a:ln>
            <a:noFill/>
          </a:ln>
        </p:spPr>
      </p:pic>
      <p:sp>
        <p:nvSpPr>
          <p:cNvPr id="86" name="Google Shape;86;p15"/>
          <p:cNvSpPr/>
          <p:nvPr/>
        </p:nvSpPr>
        <p:spPr>
          <a:xfrm>
            <a:off x="3235313" y="2965738"/>
            <a:ext cx="1372200" cy="5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1782125" y="158800"/>
            <a:ext cx="7157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Translation</a:t>
            </a:r>
            <a:endParaRPr b="1">
              <a:solidFill>
                <a:srgbClr val="EF8600"/>
              </a:solidFill>
              <a:latin typeface="Times New Roman"/>
              <a:ea typeface="Times New Roman"/>
              <a:cs typeface="Times New Roman"/>
              <a:sym typeface="Times New Roman"/>
            </a:endParaRPr>
          </a:p>
        </p:txBody>
      </p:sp>
      <p:sp>
        <p:nvSpPr>
          <p:cNvPr id="92" name="Google Shape;92;p16"/>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 name="Google Shape;93;p16"/>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94" name="Google Shape;94;p16"/>
          <p:cNvSpPr txBox="1"/>
          <p:nvPr/>
        </p:nvSpPr>
        <p:spPr>
          <a:xfrm>
            <a:off x="1032038" y="4006525"/>
            <a:ext cx="181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400">
                <a:solidFill>
                  <a:srgbClr val="0070C0"/>
                </a:solidFill>
              </a:rPr>
              <a:t>Input</a:t>
            </a:r>
            <a:endParaRPr sz="2400">
              <a:solidFill>
                <a:srgbClr val="0070C0"/>
              </a:solidFill>
            </a:endParaRPr>
          </a:p>
        </p:txBody>
      </p:sp>
      <p:sp>
        <p:nvSpPr>
          <p:cNvPr id="95" name="Google Shape;95;p16"/>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6" name="Google Shape;96;p16"/>
          <p:cNvSpPr txBox="1"/>
          <p:nvPr/>
        </p:nvSpPr>
        <p:spPr>
          <a:xfrm>
            <a:off x="0" y="1045213"/>
            <a:ext cx="9144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vi" sz="1800">
                <a:solidFill>
                  <a:srgbClr val="0070C0"/>
                </a:solidFill>
              </a:rPr>
              <a:t>Là kỹ thuật dịch chuyển liên quan đến việc dịch chuyển hình ảnh </a:t>
            </a:r>
            <a:endParaRPr sz="1800">
              <a:solidFill>
                <a:srgbClr val="0070C0"/>
              </a:solidFill>
            </a:endParaRPr>
          </a:p>
          <a:p>
            <a:pPr indent="0" lvl="0" marL="0" rtl="0" algn="ctr">
              <a:lnSpc>
                <a:spcPct val="115000"/>
              </a:lnSpc>
              <a:spcBef>
                <a:spcPts val="0"/>
              </a:spcBef>
              <a:spcAft>
                <a:spcPts val="0"/>
              </a:spcAft>
              <a:buNone/>
            </a:pPr>
            <a:r>
              <a:rPr lang="vi" sz="1800">
                <a:solidFill>
                  <a:srgbClr val="0070C0"/>
                </a:solidFill>
              </a:rPr>
              <a:t>theo chiều ngang hoặc dọc</a:t>
            </a:r>
            <a:endParaRPr sz="1800">
              <a:solidFill>
                <a:srgbClr val="0070C0"/>
              </a:solidFill>
            </a:endParaRPr>
          </a:p>
        </p:txBody>
      </p:sp>
      <p:sp>
        <p:nvSpPr>
          <p:cNvPr id="97" name="Google Shape;97;p16"/>
          <p:cNvSpPr/>
          <p:nvPr/>
        </p:nvSpPr>
        <p:spPr>
          <a:xfrm>
            <a:off x="3908013" y="2796138"/>
            <a:ext cx="1372200" cy="5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6"/>
          <p:cNvPicPr preferRelativeResize="0"/>
          <p:nvPr/>
        </p:nvPicPr>
        <p:blipFill>
          <a:blip r:embed="rId3">
            <a:alphaModFix/>
          </a:blip>
          <a:stretch>
            <a:fillRect/>
          </a:stretch>
        </p:blipFill>
        <p:spPr>
          <a:xfrm>
            <a:off x="483875" y="2108990"/>
            <a:ext cx="3041275" cy="1897525"/>
          </a:xfrm>
          <a:prstGeom prst="rect">
            <a:avLst/>
          </a:prstGeom>
          <a:noFill/>
          <a:ln>
            <a:noFill/>
          </a:ln>
        </p:spPr>
      </p:pic>
      <p:pic>
        <p:nvPicPr>
          <p:cNvPr id="99" name="Google Shape;99;p16"/>
          <p:cNvPicPr preferRelativeResize="0"/>
          <p:nvPr/>
        </p:nvPicPr>
        <p:blipFill>
          <a:blip r:embed="rId4">
            <a:alphaModFix/>
          </a:blip>
          <a:stretch>
            <a:fillRect/>
          </a:stretch>
        </p:blipFill>
        <p:spPr>
          <a:xfrm>
            <a:off x="5663100" y="2108975"/>
            <a:ext cx="3110591" cy="189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1782125" y="158800"/>
            <a:ext cx="7157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Brightness</a:t>
            </a:r>
            <a:endParaRPr b="1">
              <a:solidFill>
                <a:srgbClr val="EF8600"/>
              </a:solidFill>
              <a:latin typeface="Times New Roman"/>
              <a:ea typeface="Times New Roman"/>
              <a:cs typeface="Times New Roman"/>
              <a:sym typeface="Times New Roman"/>
            </a:endParaRPr>
          </a:p>
        </p:txBody>
      </p:sp>
      <p:sp>
        <p:nvSpPr>
          <p:cNvPr id="105" name="Google Shape;105;p17"/>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 name="Google Shape;106;p17"/>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07" name="Google Shape;107;p17"/>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8" name="Google Shape;108;p17"/>
          <p:cNvSpPr txBox="1"/>
          <p:nvPr/>
        </p:nvSpPr>
        <p:spPr>
          <a:xfrm>
            <a:off x="0" y="1045213"/>
            <a:ext cx="9144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vi" sz="1800">
                <a:solidFill>
                  <a:srgbClr val="0070C0"/>
                </a:solidFill>
              </a:rPr>
              <a:t>Là kỹ thuật thay đổi độ sáng của ảnh</a:t>
            </a:r>
            <a:endParaRPr sz="1800">
              <a:solidFill>
                <a:srgbClr val="0070C0"/>
              </a:solidFill>
            </a:endParaRPr>
          </a:p>
        </p:txBody>
      </p:sp>
      <p:pic>
        <p:nvPicPr>
          <p:cNvPr id="109" name="Google Shape;109;p17"/>
          <p:cNvPicPr preferRelativeResize="0"/>
          <p:nvPr/>
        </p:nvPicPr>
        <p:blipFill>
          <a:blip r:embed="rId3">
            <a:alphaModFix/>
          </a:blip>
          <a:stretch>
            <a:fillRect/>
          </a:stretch>
        </p:blipFill>
        <p:spPr>
          <a:xfrm>
            <a:off x="1629938" y="1727488"/>
            <a:ext cx="5885818" cy="30131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1782125" y="158800"/>
            <a:ext cx="7157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Contrast</a:t>
            </a:r>
            <a:endParaRPr b="1">
              <a:solidFill>
                <a:srgbClr val="EF8600"/>
              </a:solidFill>
              <a:latin typeface="Times New Roman"/>
              <a:ea typeface="Times New Roman"/>
              <a:cs typeface="Times New Roman"/>
              <a:sym typeface="Times New Roman"/>
            </a:endParaRPr>
          </a:p>
        </p:txBody>
      </p:sp>
      <p:sp>
        <p:nvSpPr>
          <p:cNvPr id="115" name="Google Shape;115;p18"/>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6" name="Google Shape;116;p18"/>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17" name="Google Shape;117;p18"/>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8" name="Google Shape;118;p18"/>
          <p:cNvSpPr txBox="1"/>
          <p:nvPr/>
        </p:nvSpPr>
        <p:spPr>
          <a:xfrm>
            <a:off x="0" y="988925"/>
            <a:ext cx="9144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vi" sz="1800">
                <a:solidFill>
                  <a:srgbClr val="0070C0"/>
                </a:solidFill>
              </a:rPr>
              <a:t>Là kỹ thuật thay đổi độ tương phản của ảnh</a:t>
            </a:r>
            <a:endParaRPr sz="1800">
              <a:solidFill>
                <a:srgbClr val="0070C0"/>
              </a:solidFill>
            </a:endParaRPr>
          </a:p>
        </p:txBody>
      </p:sp>
      <p:pic>
        <p:nvPicPr>
          <p:cNvPr id="119" name="Google Shape;119;p18"/>
          <p:cNvPicPr preferRelativeResize="0"/>
          <p:nvPr/>
        </p:nvPicPr>
        <p:blipFill>
          <a:blip r:embed="rId3">
            <a:alphaModFix/>
          </a:blip>
          <a:stretch>
            <a:fillRect/>
          </a:stretch>
        </p:blipFill>
        <p:spPr>
          <a:xfrm>
            <a:off x="1000675" y="1400300"/>
            <a:ext cx="952500" cy="1409700"/>
          </a:xfrm>
          <a:prstGeom prst="rect">
            <a:avLst/>
          </a:prstGeom>
          <a:noFill/>
          <a:ln>
            <a:noFill/>
          </a:ln>
        </p:spPr>
      </p:pic>
      <p:pic>
        <p:nvPicPr>
          <p:cNvPr id="120" name="Google Shape;120;p18"/>
          <p:cNvPicPr preferRelativeResize="0"/>
          <p:nvPr/>
        </p:nvPicPr>
        <p:blipFill>
          <a:blip r:embed="rId4">
            <a:alphaModFix/>
          </a:blip>
          <a:stretch>
            <a:fillRect/>
          </a:stretch>
        </p:blipFill>
        <p:spPr>
          <a:xfrm>
            <a:off x="3958050" y="1400313"/>
            <a:ext cx="952500" cy="1409700"/>
          </a:xfrm>
          <a:prstGeom prst="rect">
            <a:avLst/>
          </a:prstGeom>
          <a:noFill/>
          <a:ln>
            <a:noFill/>
          </a:ln>
        </p:spPr>
      </p:pic>
      <p:sp>
        <p:nvSpPr>
          <p:cNvPr id="121" name="Google Shape;121;p18"/>
          <p:cNvSpPr txBox="1"/>
          <p:nvPr/>
        </p:nvSpPr>
        <p:spPr>
          <a:xfrm>
            <a:off x="424053" y="274880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Gamma Constrast</a:t>
            </a:r>
            <a:endParaRPr sz="1800">
              <a:solidFill>
                <a:srgbClr val="0070C0"/>
              </a:solidFill>
            </a:endParaRPr>
          </a:p>
        </p:txBody>
      </p:sp>
      <p:sp>
        <p:nvSpPr>
          <p:cNvPr id="122" name="Google Shape;122;p18"/>
          <p:cNvSpPr txBox="1"/>
          <p:nvPr/>
        </p:nvSpPr>
        <p:spPr>
          <a:xfrm>
            <a:off x="3477753" y="274880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Sigmoid </a:t>
            </a:r>
            <a:r>
              <a:rPr lang="vi" sz="1800">
                <a:solidFill>
                  <a:srgbClr val="0070C0"/>
                </a:solidFill>
              </a:rPr>
              <a:t>Constrast</a:t>
            </a:r>
            <a:endParaRPr sz="1800">
              <a:solidFill>
                <a:srgbClr val="0070C0"/>
              </a:solidFill>
            </a:endParaRPr>
          </a:p>
        </p:txBody>
      </p:sp>
      <p:sp>
        <p:nvSpPr>
          <p:cNvPr id="123" name="Google Shape;123;p18"/>
          <p:cNvSpPr txBox="1"/>
          <p:nvPr/>
        </p:nvSpPr>
        <p:spPr>
          <a:xfrm>
            <a:off x="6256053" y="267575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Sigmoid Constrast</a:t>
            </a:r>
            <a:endParaRPr sz="1800">
              <a:solidFill>
                <a:srgbClr val="0070C0"/>
              </a:solidFill>
            </a:endParaRPr>
          </a:p>
        </p:txBody>
      </p:sp>
      <p:pic>
        <p:nvPicPr>
          <p:cNvPr id="124" name="Google Shape;124;p18"/>
          <p:cNvPicPr preferRelativeResize="0"/>
          <p:nvPr/>
        </p:nvPicPr>
        <p:blipFill>
          <a:blip r:embed="rId5">
            <a:alphaModFix/>
          </a:blip>
          <a:stretch>
            <a:fillRect/>
          </a:stretch>
        </p:blipFill>
        <p:spPr>
          <a:xfrm>
            <a:off x="6915400" y="1461513"/>
            <a:ext cx="869780" cy="1287275"/>
          </a:xfrm>
          <a:prstGeom prst="rect">
            <a:avLst/>
          </a:prstGeom>
          <a:noFill/>
          <a:ln>
            <a:noFill/>
          </a:ln>
        </p:spPr>
      </p:pic>
      <p:sp>
        <p:nvSpPr>
          <p:cNvPr id="125" name="Google Shape;125;p18"/>
          <p:cNvSpPr txBox="1"/>
          <p:nvPr/>
        </p:nvSpPr>
        <p:spPr>
          <a:xfrm>
            <a:off x="424053" y="468180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Linear </a:t>
            </a:r>
            <a:r>
              <a:rPr lang="vi" sz="1800">
                <a:solidFill>
                  <a:srgbClr val="0070C0"/>
                </a:solidFill>
              </a:rPr>
              <a:t>Constrast</a:t>
            </a:r>
            <a:endParaRPr sz="1800">
              <a:solidFill>
                <a:srgbClr val="0070C0"/>
              </a:solidFill>
            </a:endParaRPr>
          </a:p>
        </p:txBody>
      </p:sp>
      <p:sp>
        <p:nvSpPr>
          <p:cNvPr id="126" name="Google Shape;126;p18"/>
          <p:cNvSpPr txBox="1"/>
          <p:nvPr/>
        </p:nvSpPr>
        <p:spPr>
          <a:xfrm>
            <a:off x="3408903" y="4543200"/>
            <a:ext cx="2188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Histogram Equalization</a:t>
            </a:r>
            <a:endParaRPr sz="1800">
              <a:solidFill>
                <a:srgbClr val="0070C0"/>
              </a:solidFill>
            </a:endParaRPr>
          </a:p>
        </p:txBody>
      </p:sp>
      <p:sp>
        <p:nvSpPr>
          <p:cNvPr id="127" name="Google Shape;127;p18"/>
          <p:cNvSpPr txBox="1"/>
          <p:nvPr/>
        </p:nvSpPr>
        <p:spPr>
          <a:xfrm>
            <a:off x="6256040" y="464630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CLAHE</a:t>
            </a:r>
            <a:endParaRPr sz="1800">
              <a:solidFill>
                <a:srgbClr val="0070C0"/>
              </a:solidFill>
            </a:endParaRPr>
          </a:p>
        </p:txBody>
      </p:sp>
      <p:pic>
        <p:nvPicPr>
          <p:cNvPr id="128" name="Google Shape;128;p18"/>
          <p:cNvPicPr preferRelativeResize="0"/>
          <p:nvPr/>
        </p:nvPicPr>
        <p:blipFill>
          <a:blip r:embed="rId6">
            <a:alphaModFix/>
          </a:blip>
          <a:stretch>
            <a:fillRect/>
          </a:stretch>
        </p:blipFill>
        <p:spPr>
          <a:xfrm>
            <a:off x="1042026" y="3394538"/>
            <a:ext cx="869775" cy="1287268"/>
          </a:xfrm>
          <a:prstGeom prst="rect">
            <a:avLst/>
          </a:prstGeom>
          <a:noFill/>
          <a:ln>
            <a:noFill/>
          </a:ln>
        </p:spPr>
      </p:pic>
      <p:pic>
        <p:nvPicPr>
          <p:cNvPr id="129" name="Google Shape;129;p18"/>
          <p:cNvPicPr preferRelativeResize="0"/>
          <p:nvPr/>
        </p:nvPicPr>
        <p:blipFill>
          <a:blip r:embed="rId7">
            <a:alphaModFix/>
          </a:blip>
          <a:stretch>
            <a:fillRect/>
          </a:stretch>
        </p:blipFill>
        <p:spPr>
          <a:xfrm>
            <a:off x="4088363" y="3362900"/>
            <a:ext cx="788176" cy="1166500"/>
          </a:xfrm>
          <a:prstGeom prst="rect">
            <a:avLst/>
          </a:prstGeom>
          <a:noFill/>
          <a:ln>
            <a:noFill/>
          </a:ln>
        </p:spPr>
      </p:pic>
      <p:pic>
        <p:nvPicPr>
          <p:cNvPr id="130" name="Google Shape;130;p18"/>
          <p:cNvPicPr preferRelativeResize="0"/>
          <p:nvPr/>
        </p:nvPicPr>
        <p:blipFill>
          <a:blip r:embed="rId8">
            <a:alphaModFix/>
          </a:blip>
          <a:stretch>
            <a:fillRect/>
          </a:stretch>
        </p:blipFill>
        <p:spPr>
          <a:xfrm>
            <a:off x="6931528" y="3272100"/>
            <a:ext cx="837534" cy="1239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1782125" y="158800"/>
            <a:ext cx="7157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Cropping</a:t>
            </a:r>
            <a:endParaRPr b="1">
              <a:solidFill>
                <a:srgbClr val="EF8600"/>
              </a:solidFill>
              <a:latin typeface="Times New Roman"/>
              <a:ea typeface="Times New Roman"/>
              <a:cs typeface="Times New Roman"/>
              <a:sym typeface="Times New Roman"/>
            </a:endParaRPr>
          </a:p>
        </p:txBody>
      </p:sp>
      <p:sp>
        <p:nvSpPr>
          <p:cNvPr id="136" name="Google Shape;136;p19"/>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19"/>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38" name="Google Shape;138;p19"/>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9" name="Google Shape;139;p19"/>
          <p:cNvSpPr txBox="1"/>
          <p:nvPr/>
        </p:nvSpPr>
        <p:spPr>
          <a:xfrm>
            <a:off x="0" y="1045213"/>
            <a:ext cx="9144000" cy="7803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vi" sz="1800">
                <a:solidFill>
                  <a:srgbClr val="0070C0"/>
                </a:solidFill>
              </a:rPr>
              <a:t>Là quá trình thay đổi kích thước của ảnh để phù hợp với kích thước đầu vào theo mong muốn của mô hình hoặc để đáp ứng yêu cầu kỹ thuật cụ thể</a:t>
            </a:r>
            <a:endParaRPr sz="1800">
              <a:solidFill>
                <a:srgbClr val="0070C0"/>
              </a:solidFill>
            </a:endParaRPr>
          </a:p>
        </p:txBody>
      </p:sp>
      <p:pic>
        <p:nvPicPr>
          <p:cNvPr id="140" name="Google Shape;140;p19"/>
          <p:cNvPicPr preferRelativeResize="0"/>
          <p:nvPr/>
        </p:nvPicPr>
        <p:blipFill>
          <a:blip r:embed="rId3">
            <a:alphaModFix/>
          </a:blip>
          <a:stretch>
            <a:fillRect/>
          </a:stretch>
        </p:blipFill>
        <p:spPr>
          <a:xfrm>
            <a:off x="827575" y="2479490"/>
            <a:ext cx="1962906" cy="1768245"/>
          </a:xfrm>
          <a:prstGeom prst="rect">
            <a:avLst/>
          </a:prstGeom>
          <a:noFill/>
          <a:ln>
            <a:noFill/>
          </a:ln>
        </p:spPr>
      </p:pic>
      <p:pic>
        <p:nvPicPr>
          <p:cNvPr id="141" name="Google Shape;141;p19"/>
          <p:cNvPicPr preferRelativeResize="0"/>
          <p:nvPr/>
        </p:nvPicPr>
        <p:blipFill>
          <a:blip r:embed="rId4">
            <a:alphaModFix/>
          </a:blip>
          <a:stretch>
            <a:fillRect/>
          </a:stretch>
        </p:blipFill>
        <p:spPr>
          <a:xfrm>
            <a:off x="5278153" y="1994375"/>
            <a:ext cx="3039947" cy="2738476"/>
          </a:xfrm>
          <a:prstGeom prst="rect">
            <a:avLst/>
          </a:prstGeom>
          <a:noFill/>
          <a:ln>
            <a:noFill/>
          </a:ln>
        </p:spPr>
      </p:pic>
      <p:sp>
        <p:nvSpPr>
          <p:cNvPr id="142" name="Google Shape;142;p19"/>
          <p:cNvSpPr txBox="1"/>
          <p:nvPr/>
        </p:nvSpPr>
        <p:spPr>
          <a:xfrm>
            <a:off x="899113" y="4247725"/>
            <a:ext cx="181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400">
                <a:solidFill>
                  <a:srgbClr val="0070C0"/>
                </a:solidFill>
              </a:rPr>
              <a:t>Input</a:t>
            </a:r>
            <a:endParaRPr sz="2400">
              <a:solidFill>
                <a:srgbClr val="0070C0"/>
              </a:solidFill>
            </a:endParaRPr>
          </a:p>
        </p:txBody>
      </p:sp>
      <p:sp>
        <p:nvSpPr>
          <p:cNvPr id="143" name="Google Shape;143;p19"/>
          <p:cNvSpPr/>
          <p:nvPr/>
        </p:nvSpPr>
        <p:spPr>
          <a:xfrm>
            <a:off x="3348213" y="3102000"/>
            <a:ext cx="1372200" cy="5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1782125" y="158800"/>
            <a:ext cx="7157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Blur</a:t>
            </a:r>
            <a:endParaRPr b="1">
              <a:solidFill>
                <a:srgbClr val="EF8600"/>
              </a:solidFill>
              <a:latin typeface="Times New Roman"/>
              <a:ea typeface="Times New Roman"/>
              <a:cs typeface="Times New Roman"/>
              <a:sym typeface="Times New Roman"/>
            </a:endParaRPr>
          </a:p>
        </p:txBody>
      </p:sp>
      <p:sp>
        <p:nvSpPr>
          <p:cNvPr id="149" name="Google Shape;149;p20"/>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20"/>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51" name="Google Shape;151;p20"/>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 name="Google Shape;152;p20"/>
          <p:cNvSpPr txBox="1"/>
          <p:nvPr/>
        </p:nvSpPr>
        <p:spPr>
          <a:xfrm>
            <a:off x="0" y="988925"/>
            <a:ext cx="9144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vi" sz="1800">
                <a:solidFill>
                  <a:srgbClr val="0070C0"/>
                </a:solidFill>
              </a:rPr>
              <a:t>Là kỹ thuật thay đổi độ tương phản của ảnh</a:t>
            </a:r>
            <a:endParaRPr sz="1800">
              <a:solidFill>
                <a:srgbClr val="0070C0"/>
              </a:solidFill>
            </a:endParaRPr>
          </a:p>
        </p:txBody>
      </p:sp>
      <p:sp>
        <p:nvSpPr>
          <p:cNvPr id="153" name="Google Shape;153;p20"/>
          <p:cNvSpPr txBox="1"/>
          <p:nvPr/>
        </p:nvSpPr>
        <p:spPr>
          <a:xfrm>
            <a:off x="424053" y="267575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Gaussian Blur</a:t>
            </a:r>
            <a:endParaRPr sz="1800">
              <a:solidFill>
                <a:srgbClr val="0070C0"/>
              </a:solidFill>
            </a:endParaRPr>
          </a:p>
        </p:txBody>
      </p:sp>
      <p:sp>
        <p:nvSpPr>
          <p:cNvPr id="154" name="Google Shape;154;p20"/>
          <p:cNvSpPr txBox="1"/>
          <p:nvPr/>
        </p:nvSpPr>
        <p:spPr>
          <a:xfrm>
            <a:off x="3477753" y="267575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Average Blur</a:t>
            </a:r>
            <a:endParaRPr sz="1800">
              <a:solidFill>
                <a:srgbClr val="0070C0"/>
              </a:solidFill>
            </a:endParaRPr>
          </a:p>
        </p:txBody>
      </p:sp>
      <p:sp>
        <p:nvSpPr>
          <p:cNvPr id="155" name="Google Shape;155;p20"/>
          <p:cNvSpPr txBox="1"/>
          <p:nvPr/>
        </p:nvSpPr>
        <p:spPr>
          <a:xfrm>
            <a:off x="6256053" y="267575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Median Blur</a:t>
            </a:r>
            <a:endParaRPr sz="1800">
              <a:solidFill>
                <a:srgbClr val="0070C0"/>
              </a:solidFill>
            </a:endParaRPr>
          </a:p>
        </p:txBody>
      </p:sp>
      <p:sp>
        <p:nvSpPr>
          <p:cNvPr id="156" name="Google Shape;156;p20"/>
          <p:cNvSpPr txBox="1"/>
          <p:nvPr/>
        </p:nvSpPr>
        <p:spPr>
          <a:xfrm>
            <a:off x="424053" y="446000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BilateralBlur</a:t>
            </a:r>
            <a:endParaRPr sz="1800">
              <a:solidFill>
                <a:srgbClr val="0070C0"/>
              </a:solidFill>
            </a:endParaRPr>
          </a:p>
        </p:txBody>
      </p:sp>
      <p:sp>
        <p:nvSpPr>
          <p:cNvPr id="157" name="Google Shape;157;p20"/>
          <p:cNvSpPr txBox="1"/>
          <p:nvPr/>
        </p:nvSpPr>
        <p:spPr>
          <a:xfrm>
            <a:off x="3477753" y="446000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Motion Blur</a:t>
            </a:r>
            <a:endParaRPr sz="1800">
              <a:solidFill>
                <a:srgbClr val="0070C0"/>
              </a:solidFill>
            </a:endParaRPr>
          </a:p>
        </p:txBody>
      </p:sp>
      <p:sp>
        <p:nvSpPr>
          <p:cNvPr id="158" name="Google Shape;158;p20"/>
          <p:cNvSpPr txBox="1"/>
          <p:nvPr/>
        </p:nvSpPr>
        <p:spPr>
          <a:xfrm>
            <a:off x="6256040" y="4442850"/>
            <a:ext cx="218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solidFill>
                  <a:srgbClr val="0070C0"/>
                </a:solidFill>
              </a:rPr>
              <a:t>MeanShift Blur</a:t>
            </a:r>
            <a:endParaRPr sz="1800">
              <a:solidFill>
                <a:srgbClr val="0070C0"/>
              </a:solidFill>
            </a:endParaRPr>
          </a:p>
        </p:txBody>
      </p:sp>
      <p:pic>
        <p:nvPicPr>
          <p:cNvPr id="159" name="Google Shape;159;p20"/>
          <p:cNvPicPr preferRelativeResize="0"/>
          <p:nvPr/>
        </p:nvPicPr>
        <p:blipFill>
          <a:blip r:embed="rId3">
            <a:alphaModFix/>
          </a:blip>
          <a:stretch>
            <a:fillRect/>
          </a:stretch>
        </p:blipFill>
        <p:spPr>
          <a:xfrm>
            <a:off x="1082826" y="1516463"/>
            <a:ext cx="788176" cy="1166500"/>
          </a:xfrm>
          <a:prstGeom prst="rect">
            <a:avLst/>
          </a:prstGeom>
          <a:noFill/>
          <a:ln>
            <a:noFill/>
          </a:ln>
        </p:spPr>
      </p:pic>
      <p:pic>
        <p:nvPicPr>
          <p:cNvPr id="160" name="Google Shape;160;p20"/>
          <p:cNvPicPr preferRelativeResize="0"/>
          <p:nvPr/>
        </p:nvPicPr>
        <p:blipFill>
          <a:blip r:embed="rId4">
            <a:alphaModFix/>
          </a:blip>
          <a:stretch>
            <a:fillRect/>
          </a:stretch>
        </p:blipFill>
        <p:spPr>
          <a:xfrm>
            <a:off x="4177913" y="1516450"/>
            <a:ext cx="788176" cy="1166500"/>
          </a:xfrm>
          <a:prstGeom prst="rect">
            <a:avLst/>
          </a:prstGeom>
          <a:noFill/>
          <a:ln>
            <a:noFill/>
          </a:ln>
        </p:spPr>
      </p:pic>
      <p:pic>
        <p:nvPicPr>
          <p:cNvPr id="161" name="Google Shape;161;p20"/>
          <p:cNvPicPr preferRelativeResize="0"/>
          <p:nvPr/>
        </p:nvPicPr>
        <p:blipFill>
          <a:blip r:embed="rId5">
            <a:alphaModFix/>
          </a:blip>
          <a:stretch>
            <a:fillRect/>
          </a:stretch>
        </p:blipFill>
        <p:spPr>
          <a:xfrm>
            <a:off x="6956188" y="1479925"/>
            <a:ext cx="788176" cy="1166500"/>
          </a:xfrm>
          <a:prstGeom prst="rect">
            <a:avLst/>
          </a:prstGeom>
          <a:noFill/>
          <a:ln>
            <a:noFill/>
          </a:ln>
        </p:spPr>
      </p:pic>
      <p:pic>
        <p:nvPicPr>
          <p:cNvPr id="162" name="Google Shape;162;p20"/>
          <p:cNvPicPr preferRelativeResize="0"/>
          <p:nvPr/>
        </p:nvPicPr>
        <p:blipFill>
          <a:blip r:embed="rId6">
            <a:alphaModFix/>
          </a:blip>
          <a:stretch>
            <a:fillRect/>
          </a:stretch>
        </p:blipFill>
        <p:spPr>
          <a:xfrm>
            <a:off x="1058150" y="3289850"/>
            <a:ext cx="837534" cy="1239550"/>
          </a:xfrm>
          <a:prstGeom prst="rect">
            <a:avLst/>
          </a:prstGeom>
          <a:noFill/>
          <a:ln>
            <a:noFill/>
          </a:ln>
        </p:spPr>
      </p:pic>
      <p:pic>
        <p:nvPicPr>
          <p:cNvPr id="163" name="Google Shape;163;p20"/>
          <p:cNvPicPr preferRelativeResize="0"/>
          <p:nvPr/>
        </p:nvPicPr>
        <p:blipFill>
          <a:blip r:embed="rId7">
            <a:alphaModFix/>
          </a:blip>
          <a:stretch>
            <a:fillRect/>
          </a:stretch>
        </p:blipFill>
        <p:spPr>
          <a:xfrm>
            <a:off x="4165236" y="3196700"/>
            <a:ext cx="813547" cy="1204050"/>
          </a:xfrm>
          <a:prstGeom prst="rect">
            <a:avLst/>
          </a:prstGeom>
          <a:noFill/>
          <a:ln>
            <a:noFill/>
          </a:ln>
        </p:spPr>
      </p:pic>
      <p:pic>
        <p:nvPicPr>
          <p:cNvPr id="164" name="Google Shape;164;p20"/>
          <p:cNvPicPr preferRelativeResize="0"/>
          <p:nvPr/>
        </p:nvPicPr>
        <p:blipFill>
          <a:blip r:embed="rId8">
            <a:alphaModFix/>
          </a:blip>
          <a:stretch>
            <a:fillRect/>
          </a:stretch>
        </p:blipFill>
        <p:spPr>
          <a:xfrm>
            <a:off x="6943528" y="3188125"/>
            <a:ext cx="813547" cy="120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1595825" y="158800"/>
            <a:ext cx="760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Một số phép augment cơ bản: Cut and Delete</a:t>
            </a:r>
            <a:endParaRPr b="1">
              <a:solidFill>
                <a:srgbClr val="EF8600"/>
              </a:solidFill>
              <a:latin typeface="Times New Roman"/>
              <a:ea typeface="Times New Roman"/>
              <a:cs typeface="Times New Roman"/>
              <a:sym typeface="Times New Roman"/>
            </a:endParaRPr>
          </a:p>
        </p:txBody>
      </p:sp>
      <p:sp>
        <p:nvSpPr>
          <p:cNvPr id="170" name="Google Shape;170;p21"/>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21"/>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72" name="Google Shape;172;p21"/>
          <p:cNvSpPr txBox="1"/>
          <p:nvPr/>
        </p:nvSpPr>
        <p:spPr>
          <a:xfrm>
            <a:off x="95200" y="1101150"/>
            <a:ext cx="2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3" name="Google Shape;173;p21"/>
          <p:cNvSpPr txBox="1"/>
          <p:nvPr/>
        </p:nvSpPr>
        <p:spPr>
          <a:xfrm>
            <a:off x="-61250" y="1501338"/>
            <a:ext cx="9144000" cy="7803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Clr>
                <a:schemeClr val="dk1"/>
              </a:buClr>
              <a:buSzPts val="1100"/>
              <a:buFont typeface="Arial"/>
              <a:buNone/>
            </a:pPr>
            <a:r>
              <a:rPr lang="vi" sz="1800">
                <a:solidFill>
                  <a:srgbClr val="0070C0"/>
                </a:solidFill>
              </a:rPr>
              <a:t>Xóa ngẫu nhiên các mảng hình vuông có kích thước không đổi bằng cách thay thế chúng bằng một giá trị không đổi</a:t>
            </a:r>
            <a:endParaRPr sz="1800">
              <a:solidFill>
                <a:srgbClr val="0070C0"/>
              </a:solidFill>
            </a:endParaRPr>
          </a:p>
        </p:txBody>
      </p:sp>
      <p:pic>
        <p:nvPicPr>
          <p:cNvPr id="174" name="Google Shape;174;p21"/>
          <p:cNvPicPr preferRelativeResize="0"/>
          <p:nvPr/>
        </p:nvPicPr>
        <p:blipFill>
          <a:blip r:embed="rId3">
            <a:alphaModFix/>
          </a:blip>
          <a:stretch>
            <a:fillRect/>
          </a:stretch>
        </p:blipFill>
        <p:spPr>
          <a:xfrm>
            <a:off x="2693075" y="2281650"/>
            <a:ext cx="3759550" cy="2825350"/>
          </a:xfrm>
          <a:prstGeom prst="rect">
            <a:avLst/>
          </a:prstGeom>
          <a:noFill/>
          <a:ln>
            <a:noFill/>
          </a:ln>
        </p:spPr>
      </p:pic>
      <p:sp>
        <p:nvSpPr>
          <p:cNvPr id="175" name="Google Shape;175;p21"/>
          <p:cNvSpPr txBox="1"/>
          <p:nvPr/>
        </p:nvSpPr>
        <p:spPr>
          <a:xfrm>
            <a:off x="95125" y="1019700"/>
            <a:ext cx="430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0070C0"/>
                </a:solidFill>
              </a:rPr>
              <a:t>Cutout</a:t>
            </a:r>
            <a:endParaRPr sz="2400">
              <a:solidFill>
                <a:srgbClr val="0070C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